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68" r:id="rId2"/>
    <p:sldId id="269" r:id="rId3"/>
    <p:sldId id="271" r:id="rId4"/>
    <p:sldId id="278" r:id="rId5"/>
    <p:sldId id="270" r:id="rId6"/>
    <p:sldId id="273" r:id="rId7"/>
    <p:sldId id="274" r:id="rId8"/>
    <p:sldId id="275" r:id="rId9"/>
    <p:sldId id="276" r:id="rId10"/>
    <p:sldId id="277" r:id="rId11"/>
    <p:sldId id="272" r:id="rId12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68" d="100"/>
          <a:sy n="68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1EF88C-A383-4046-8474-FBB2043BA1F5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PE"/>
        </a:p>
      </dgm:t>
    </dgm:pt>
    <dgm:pt modelId="{757BF03A-2C51-404D-96CC-290B081EF240}">
      <dgm:prSet phldrT="[Texto]"/>
      <dgm:spPr/>
      <dgm:t>
        <a:bodyPr/>
        <a:lstStyle/>
        <a:p>
          <a:r>
            <a:rPr lang="es-PE" dirty="0" smtClean="0"/>
            <a:t>Evaluación del grado de Confiabilidad</a:t>
          </a:r>
          <a:endParaRPr lang="es-PE" dirty="0"/>
        </a:p>
      </dgm:t>
    </dgm:pt>
    <dgm:pt modelId="{56F140ED-B79E-4FC7-B523-E5752FE15691}" type="parTrans" cxnId="{7B54EAD3-09C2-455E-A0BA-89E13E8D1262}">
      <dgm:prSet/>
      <dgm:spPr/>
      <dgm:t>
        <a:bodyPr/>
        <a:lstStyle/>
        <a:p>
          <a:endParaRPr lang="es-PE"/>
        </a:p>
      </dgm:t>
    </dgm:pt>
    <dgm:pt modelId="{CE3A988D-DA99-401D-A222-B4469E15ED11}" type="sibTrans" cxnId="{7B54EAD3-09C2-455E-A0BA-89E13E8D1262}">
      <dgm:prSet/>
      <dgm:spPr/>
      <dgm:t>
        <a:bodyPr/>
        <a:lstStyle/>
        <a:p>
          <a:endParaRPr lang="es-PE"/>
        </a:p>
      </dgm:t>
    </dgm:pt>
    <dgm:pt modelId="{CAD41E76-6097-4885-9943-B29C7FFC9C53}">
      <dgm:prSet phldrT="[Texto]"/>
      <dgm:spPr/>
      <dgm:t>
        <a:bodyPr/>
        <a:lstStyle/>
        <a:p>
          <a:r>
            <a:rPr lang="es-PE" dirty="0" smtClean="0"/>
            <a:t>La probabilidad que un sistema eléctrico opere satisfactoriamente durante un periodo de tiempo determinado.</a:t>
          </a:r>
          <a:endParaRPr lang="es-PE" dirty="0"/>
        </a:p>
      </dgm:t>
    </dgm:pt>
    <dgm:pt modelId="{162A3871-68C1-4F14-A839-51880C147FD6}" type="parTrans" cxnId="{390F5562-831E-4349-BCC0-4C9E5E0EA8C7}">
      <dgm:prSet/>
      <dgm:spPr/>
      <dgm:t>
        <a:bodyPr/>
        <a:lstStyle/>
        <a:p>
          <a:endParaRPr lang="es-PE"/>
        </a:p>
      </dgm:t>
    </dgm:pt>
    <dgm:pt modelId="{528073D6-1A1C-4130-BE5A-B665CE3867E9}" type="sibTrans" cxnId="{390F5562-831E-4349-BCC0-4C9E5E0EA8C7}">
      <dgm:prSet/>
      <dgm:spPr/>
      <dgm:t>
        <a:bodyPr/>
        <a:lstStyle/>
        <a:p>
          <a:endParaRPr lang="es-PE"/>
        </a:p>
      </dgm:t>
    </dgm:pt>
    <dgm:pt modelId="{78F99E1A-56FB-4ED3-9324-83430F04949C}">
      <dgm:prSet phldrT="[Texto]"/>
      <dgm:spPr/>
      <dgm:t>
        <a:bodyPr/>
        <a:lstStyle/>
        <a:p>
          <a:r>
            <a:rPr lang="es-PE" dirty="0" smtClean="0"/>
            <a:t>Complementa la tarea de planificación y operación</a:t>
          </a:r>
          <a:endParaRPr lang="es-PE" dirty="0"/>
        </a:p>
      </dgm:t>
    </dgm:pt>
    <dgm:pt modelId="{B7044C69-728F-4147-8869-61EBE1B4DA30}" type="parTrans" cxnId="{4B797264-86B5-4ECC-9718-F40702A41E5D}">
      <dgm:prSet/>
      <dgm:spPr/>
      <dgm:t>
        <a:bodyPr/>
        <a:lstStyle/>
        <a:p>
          <a:endParaRPr lang="es-PE"/>
        </a:p>
      </dgm:t>
    </dgm:pt>
    <dgm:pt modelId="{60DD3195-A47F-4E47-8539-9B4B6CD78464}" type="sibTrans" cxnId="{4B797264-86B5-4ECC-9718-F40702A41E5D}">
      <dgm:prSet/>
      <dgm:spPr/>
      <dgm:t>
        <a:bodyPr/>
        <a:lstStyle/>
        <a:p>
          <a:endParaRPr lang="es-PE"/>
        </a:p>
      </dgm:t>
    </dgm:pt>
    <dgm:pt modelId="{E0187F9B-C3B7-43E4-926F-D343DF42C56D}">
      <dgm:prSet phldrT="[Texto]"/>
      <dgm:spPr/>
      <dgm:t>
        <a:bodyPr/>
        <a:lstStyle/>
        <a:p>
          <a:r>
            <a:rPr lang="es-PE" dirty="0" smtClean="0"/>
            <a:t>Aplicación a sistemas eléctricos</a:t>
          </a:r>
          <a:endParaRPr lang="es-PE" dirty="0"/>
        </a:p>
      </dgm:t>
    </dgm:pt>
    <dgm:pt modelId="{DF86F771-9C35-4CDE-9772-3DB93ED751C2}" type="parTrans" cxnId="{1DAA016B-7AAF-4EC1-B971-F43EC9EA542B}">
      <dgm:prSet/>
      <dgm:spPr/>
      <dgm:t>
        <a:bodyPr/>
        <a:lstStyle/>
        <a:p>
          <a:endParaRPr lang="es-PE"/>
        </a:p>
      </dgm:t>
    </dgm:pt>
    <dgm:pt modelId="{7669D965-5159-4CF5-A393-087A2C83637D}" type="sibTrans" cxnId="{1DAA016B-7AAF-4EC1-B971-F43EC9EA542B}">
      <dgm:prSet/>
      <dgm:spPr/>
      <dgm:t>
        <a:bodyPr/>
        <a:lstStyle/>
        <a:p>
          <a:endParaRPr lang="es-PE"/>
        </a:p>
      </dgm:t>
    </dgm:pt>
    <dgm:pt modelId="{0FBD8EDD-FBAE-45D3-B20E-09D2F2D6EA59}">
      <dgm:prSet phldrT="[Texto]"/>
      <dgm:spPr/>
      <dgm:t>
        <a:bodyPr/>
        <a:lstStyle/>
        <a:p>
          <a:r>
            <a:rPr lang="es-PE" dirty="0" smtClean="0"/>
            <a:t>Plantas de Generación</a:t>
          </a:r>
          <a:endParaRPr lang="es-PE" dirty="0"/>
        </a:p>
      </dgm:t>
    </dgm:pt>
    <dgm:pt modelId="{B624DCA7-0020-41F0-93AE-0BCB7B80E24D}" type="parTrans" cxnId="{072B933B-C5A8-48C3-8A17-BB7A06F15A20}">
      <dgm:prSet/>
      <dgm:spPr/>
      <dgm:t>
        <a:bodyPr/>
        <a:lstStyle/>
        <a:p>
          <a:endParaRPr lang="es-PE"/>
        </a:p>
      </dgm:t>
    </dgm:pt>
    <dgm:pt modelId="{8F3288C5-6539-4AD8-ACD2-9BF0EAE1EEB6}" type="sibTrans" cxnId="{072B933B-C5A8-48C3-8A17-BB7A06F15A20}">
      <dgm:prSet/>
      <dgm:spPr/>
      <dgm:t>
        <a:bodyPr/>
        <a:lstStyle/>
        <a:p>
          <a:endParaRPr lang="es-PE"/>
        </a:p>
      </dgm:t>
    </dgm:pt>
    <dgm:pt modelId="{CA8FA240-960C-40BA-BC17-3465A993BAA6}">
      <dgm:prSet phldrT="[Texto]"/>
      <dgm:spPr/>
      <dgm:t>
        <a:bodyPr/>
        <a:lstStyle/>
        <a:p>
          <a:r>
            <a:rPr lang="es-PE" dirty="0" smtClean="0"/>
            <a:t>Transmisión y Distribución</a:t>
          </a:r>
          <a:endParaRPr lang="es-PE" dirty="0"/>
        </a:p>
      </dgm:t>
    </dgm:pt>
    <dgm:pt modelId="{E1D096C1-20DA-4EAB-ABE8-5072785A45AB}" type="parTrans" cxnId="{F65EF141-17F8-49BC-A8CB-3CF575AA2458}">
      <dgm:prSet/>
      <dgm:spPr/>
      <dgm:t>
        <a:bodyPr/>
        <a:lstStyle/>
        <a:p>
          <a:endParaRPr lang="es-PE"/>
        </a:p>
      </dgm:t>
    </dgm:pt>
    <dgm:pt modelId="{C8D844E2-F3C3-4B93-B3A7-0B1651A16459}" type="sibTrans" cxnId="{F65EF141-17F8-49BC-A8CB-3CF575AA2458}">
      <dgm:prSet/>
      <dgm:spPr/>
      <dgm:t>
        <a:bodyPr/>
        <a:lstStyle/>
        <a:p>
          <a:endParaRPr lang="es-PE"/>
        </a:p>
      </dgm:t>
    </dgm:pt>
    <dgm:pt modelId="{19A126BD-1E78-473E-8F0A-DB8DD78C0A2C}">
      <dgm:prSet phldrT="[Texto]"/>
      <dgm:spPr/>
      <dgm:t>
        <a:bodyPr/>
        <a:lstStyle/>
        <a:p>
          <a:r>
            <a:rPr lang="es-PE" dirty="0" smtClean="0"/>
            <a:t>Índices Medibles de Confiabilidad</a:t>
          </a:r>
          <a:endParaRPr lang="es-PE" dirty="0"/>
        </a:p>
      </dgm:t>
    </dgm:pt>
    <dgm:pt modelId="{53C6D89A-5A93-459A-8E43-580ADAEE8459}" type="parTrans" cxnId="{7F6F682A-5076-4DDC-9F7F-15D5D187A0BC}">
      <dgm:prSet/>
      <dgm:spPr/>
      <dgm:t>
        <a:bodyPr/>
        <a:lstStyle/>
        <a:p>
          <a:endParaRPr lang="es-PE"/>
        </a:p>
      </dgm:t>
    </dgm:pt>
    <dgm:pt modelId="{44213311-FF86-4887-AEBD-55282CD2A131}" type="sibTrans" cxnId="{7F6F682A-5076-4DDC-9F7F-15D5D187A0BC}">
      <dgm:prSet/>
      <dgm:spPr/>
      <dgm:t>
        <a:bodyPr/>
        <a:lstStyle/>
        <a:p>
          <a:endParaRPr lang="es-PE"/>
        </a:p>
      </dgm:t>
    </dgm:pt>
    <dgm:pt modelId="{D15E2F90-3840-43EE-AEF1-DB5B5C7115B7}">
      <dgm:prSet phldrT="[Texto]"/>
      <dgm:spPr/>
      <dgm:t>
        <a:bodyPr/>
        <a:lstStyle/>
        <a:p>
          <a:r>
            <a:rPr lang="es-PE" dirty="0" smtClean="0"/>
            <a:t>Modelamiento de los componentes. 2 en Serie, 2 en Paralelo</a:t>
          </a:r>
          <a:endParaRPr lang="es-PE" dirty="0"/>
        </a:p>
      </dgm:t>
    </dgm:pt>
    <dgm:pt modelId="{93573812-9ECE-45C7-B5D5-E8CAF83FBB39}" type="parTrans" cxnId="{68B13941-B51C-4393-835D-576C40DAA4C9}">
      <dgm:prSet/>
      <dgm:spPr/>
      <dgm:t>
        <a:bodyPr/>
        <a:lstStyle/>
        <a:p>
          <a:endParaRPr lang="es-PE"/>
        </a:p>
      </dgm:t>
    </dgm:pt>
    <dgm:pt modelId="{694A6B94-02FA-4237-8F81-E5E98986A3A6}" type="sibTrans" cxnId="{68B13941-B51C-4393-835D-576C40DAA4C9}">
      <dgm:prSet/>
      <dgm:spPr/>
      <dgm:t>
        <a:bodyPr/>
        <a:lstStyle/>
        <a:p>
          <a:endParaRPr lang="es-PE"/>
        </a:p>
      </dgm:t>
    </dgm:pt>
    <dgm:pt modelId="{85AB4471-971E-47A8-BBDD-FB76B404142C}">
      <dgm:prSet phldrT="[Texto]"/>
      <dgm:spPr/>
      <dgm:t>
        <a:bodyPr/>
        <a:lstStyle/>
        <a:p>
          <a:r>
            <a:rPr lang="es-PE" dirty="0" smtClean="0"/>
            <a:t>Subestaciones</a:t>
          </a:r>
          <a:endParaRPr lang="es-PE" dirty="0"/>
        </a:p>
      </dgm:t>
    </dgm:pt>
    <dgm:pt modelId="{C348179B-E0FB-44C1-936C-7A35830779F8}" type="parTrans" cxnId="{902AC355-6A93-4A75-95C8-7FE7BD859C4E}">
      <dgm:prSet/>
      <dgm:spPr/>
      <dgm:t>
        <a:bodyPr/>
        <a:lstStyle/>
        <a:p>
          <a:endParaRPr lang="es-PE"/>
        </a:p>
      </dgm:t>
    </dgm:pt>
    <dgm:pt modelId="{B81A4D59-F065-4EA5-A2CD-7D3EEF93235C}" type="sibTrans" cxnId="{902AC355-6A93-4A75-95C8-7FE7BD859C4E}">
      <dgm:prSet/>
      <dgm:spPr/>
      <dgm:t>
        <a:bodyPr/>
        <a:lstStyle/>
        <a:p>
          <a:endParaRPr lang="es-PE"/>
        </a:p>
      </dgm:t>
    </dgm:pt>
    <dgm:pt modelId="{0DAF42EC-4F8D-4617-9904-955CBE0C4655}">
      <dgm:prSet phldrT="[Texto]"/>
      <dgm:spPr/>
      <dgm:t>
        <a:bodyPr/>
        <a:lstStyle/>
        <a:p>
          <a:r>
            <a:rPr lang="es-PE" dirty="0" smtClean="0"/>
            <a:t>Sistemas de protección</a:t>
          </a:r>
          <a:endParaRPr lang="es-PE" dirty="0"/>
        </a:p>
      </dgm:t>
    </dgm:pt>
    <dgm:pt modelId="{DA99DF25-437D-4069-BF32-8EA896790771}" type="parTrans" cxnId="{7798902A-809F-4845-8DAF-12229C31E118}">
      <dgm:prSet/>
      <dgm:spPr/>
      <dgm:t>
        <a:bodyPr/>
        <a:lstStyle/>
        <a:p>
          <a:endParaRPr lang="es-PE"/>
        </a:p>
      </dgm:t>
    </dgm:pt>
    <dgm:pt modelId="{8ED1F9E9-D57E-4A89-AEF8-5A2BECC407C0}" type="sibTrans" cxnId="{7798902A-809F-4845-8DAF-12229C31E118}">
      <dgm:prSet/>
      <dgm:spPr/>
      <dgm:t>
        <a:bodyPr/>
        <a:lstStyle/>
        <a:p>
          <a:endParaRPr lang="es-PE"/>
        </a:p>
      </dgm:t>
    </dgm:pt>
    <dgm:pt modelId="{E0687F02-BF04-4855-8EC1-328963A8C1DA}">
      <dgm:prSet phldrT="[Texto]"/>
      <dgm:spPr/>
      <dgm:t>
        <a:bodyPr/>
        <a:lstStyle/>
        <a:p>
          <a:r>
            <a:rPr lang="es-PE" dirty="0" smtClean="0"/>
            <a:t>MTTR  Tiempo Promedio de Reparación (hora)</a:t>
          </a:r>
          <a:endParaRPr lang="es-PE" dirty="0"/>
        </a:p>
      </dgm:t>
    </dgm:pt>
    <dgm:pt modelId="{75C92A27-65E0-4EDB-A280-883E588E207A}" type="parTrans" cxnId="{97E58662-56C6-4DCA-84BF-AC2F364464FF}">
      <dgm:prSet/>
      <dgm:spPr/>
      <dgm:t>
        <a:bodyPr/>
        <a:lstStyle/>
        <a:p>
          <a:endParaRPr lang="es-PE"/>
        </a:p>
      </dgm:t>
    </dgm:pt>
    <dgm:pt modelId="{DBCE9973-C50F-4347-9B87-3C6B35D473F6}" type="sibTrans" cxnId="{97E58662-56C6-4DCA-84BF-AC2F364464FF}">
      <dgm:prSet/>
      <dgm:spPr/>
      <dgm:t>
        <a:bodyPr/>
        <a:lstStyle/>
        <a:p>
          <a:endParaRPr lang="es-PE"/>
        </a:p>
      </dgm:t>
    </dgm:pt>
    <dgm:pt modelId="{886CDA7A-06EF-4E5D-A7AD-E744CA527724}">
      <dgm:prSet phldrT="[Texto]"/>
      <dgm:spPr/>
      <dgm:t>
        <a:bodyPr/>
        <a:lstStyle/>
        <a:p>
          <a:r>
            <a:rPr lang="es-PE" dirty="0" smtClean="0"/>
            <a:t>MTTF  Tiempo Promedio para Falla</a:t>
          </a:r>
          <a:endParaRPr lang="es-PE" dirty="0"/>
        </a:p>
      </dgm:t>
    </dgm:pt>
    <dgm:pt modelId="{DFF5A897-7D74-416A-B73E-99A97574FB1D}" type="parTrans" cxnId="{437F9702-1950-4061-89ED-49DCCA78B72D}">
      <dgm:prSet/>
      <dgm:spPr/>
      <dgm:t>
        <a:bodyPr/>
        <a:lstStyle/>
        <a:p>
          <a:endParaRPr lang="es-PE"/>
        </a:p>
      </dgm:t>
    </dgm:pt>
    <dgm:pt modelId="{235BC02D-13A6-403C-8C00-D95C4D4480F8}" type="sibTrans" cxnId="{437F9702-1950-4061-89ED-49DCCA78B72D}">
      <dgm:prSet/>
      <dgm:spPr/>
      <dgm:t>
        <a:bodyPr/>
        <a:lstStyle/>
        <a:p>
          <a:endParaRPr lang="es-PE"/>
        </a:p>
      </dgm:t>
    </dgm:pt>
    <dgm:pt modelId="{95191B8C-5F52-4E9A-8E29-55F7CEF8732C}">
      <dgm:prSet phldrT="[Texto]"/>
      <dgm:spPr/>
      <dgm:t>
        <a:bodyPr/>
        <a:lstStyle/>
        <a:p>
          <a:r>
            <a:rPr lang="es-PE" dirty="0" smtClean="0"/>
            <a:t>MTBF  Tiempo Promedio entre Fallas</a:t>
          </a:r>
          <a:endParaRPr lang="es-PE" dirty="0"/>
        </a:p>
      </dgm:t>
    </dgm:pt>
    <dgm:pt modelId="{7B0A67FB-D36A-4589-9756-A992E138FB5E}" type="parTrans" cxnId="{0D76DE86-1A5E-407C-B61B-DF28D27AB5FB}">
      <dgm:prSet/>
      <dgm:spPr/>
      <dgm:t>
        <a:bodyPr/>
        <a:lstStyle/>
        <a:p>
          <a:endParaRPr lang="es-PE"/>
        </a:p>
      </dgm:t>
    </dgm:pt>
    <dgm:pt modelId="{D86CBF3A-A5DA-4274-AA5F-B5B1049054BC}" type="sibTrans" cxnId="{0D76DE86-1A5E-407C-B61B-DF28D27AB5FB}">
      <dgm:prSet/>
      <dgm:spPr/>
      <dgm:t>
        <a:bodyPr/>
        <a:lstStyle/>
        <a:p>
          <a:endParaRPr lang="es-PE"/>
        </a:p>
      </dgm:t>
    </dgm:pt>
    <dgm:pt modelId="{4769A71E-BE32-4D01-B178-A74711282863}">
      <dgm:prSet phldrT="[Texto]"/>
      <dgm:spPr/>
      <dgm:t>
        <a:bodyPr/>
        <a:lstStyle/>
        <a:p>
          <a:r>
            <a:rPr lang="es-PE" dirty="0" smtClean="0"/>
            <a:t>FOR     Indisponibilidad</a:t>
          </a:r>
          <a:endParaRPr lang="es-PE" dirty="0"/>
        </a:p>
      </dgm:t>
    </dgm:pt>
    <dgm:pt modelId="{306A4860-0A13-4B19-AB98-099867534057}" type="parTrans" cxnId="{12899FCD-6020-4645-A92E-8F17EC76D343}">
      <dgm:prSet/>
      <dgm:spPr/>
      <dgm:t>
        <a:bodyPr/>
        <a:lstStyle/>
        <a:p>
          <a:endParaRPr lang="es-PE"/>
        </a:p>
      </dgm:t>
    </dgm:pt>
    <dgm:pt modelId="{93DAE10A-D9EF-442F-8B88-E155B98E48D7}" type="sibTrans" cxnId="{12899FCD-6020-4645-A92E-8F17EC76D343}">
      <dgm:prSet/>
      <dgm:spPr/>
      <dgm:t>
        <a:bodyPr/>
        <a:lstStyle/>
        <a:p>
          <a:endParaRPr lang="es-PE"/>
        </a:p>
      </dgm:t>
    </dgm:pt>
    <dgm:pt modelId="{AFAB5E07-7F99-441E-B85B-830DA541E8D5}" type="pres">
      <dgm:prSet presAssocID="{5A1EF88C-A383-4046-8474-FBB2043BA1F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B7D42F33-0B4F-47BA-A882-DAE48525CCB6}" type="pres">
      <dgm:prSet presAssocID="{757BF03A-2C51-404D-96CC-290B081EF240}" presName="linNode" presStyleCnt="0"/>
      <dgm:spPr/>
      <dgm:t>
        <a:bodyPr/>
        <a:lstStyle/>
        <a:p>
          <a:endParaRPr lang="es-PE"/>
        </a:p>
      </dgm:t>
    </dgm:pt>
    <dgm:pt modelId="{EC8327DB-DA2A-49D1-A258-E06F2D8B0555}" type="pres">
      <dgm:prSet presAssocID="{757BF03A-2C51-404D-96CC-290B081EF24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46462F7C-CF40-4264-93ED-40942140AFD5}" type="pres">
      <dgm:prSet presAssocID="{757BF03A-2C51-404D-96CC-290B081EF24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0B6C60AC-A7FF-4149-9B8E-CEF16DF0194C}" type="pres">
      <dgm:prSet presAssocID="{CE3A988D-DA99-401D-A222-B4469E15ED11}" presName="sp" presStyleCnt="0"/>
      <dgm:spPr/>
      <dgm:t>
        <a:bodyPr/>
        <a:lstStyle/>
        <a:p>
          <a:endParaRPr lang="es-PE"/>
        </a:p>
      </dgm:t>
    </dgm:pt>
    <dgm:pt modelId="{32848F4D-2A2B-4D44-BF13-C5052D2B9D00}" type="pres">
      <dgm:prSet presAssocID="{E0187F9B-C3B7-43E4-926F-D343DF42C56D}" presName="linNode" presStyleCnt="0"/>
      <dgm:spPr/>
      <dgm:t>
        <a:bodyPr/>
        <a:lstStyle/>
        <a:p>
          <a:endParaRPr lang="es-PE"/>
        </a:p>
      </dgm:t>
    </dgm:pt>
    <dgm:pt modelId="{4D49096D-9C19-434F-88B2-877EFB206D4B}" type="pres">
      <dgm:prSet presAssocID="{E0187F9B-C3B7-43E4-926F-D343DF42C56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C5DB25FC-9EB5-496C-A124-A7D72D3B2044}" type="pres">
      <dgm:prSet presAssocID="{E0187F9B-C3B7-43E4-926F-D343DF42C56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F7864795-7F5C-44E1-A46E-BB18DE298297}" type="pres">
      <dgm:prSet presAssocID="{7669D965-5159-4CF5-A393-087A2C83637D}" presName="sp" presStyleCnt="0"/>
      <dgm:spPr/>
      <dgm:t>
        <a:bodyPr/>
        <a:lstStyle/>
        <a:p>
          <a:endParaRPr lang="es-PE"/>
        </a:p>
      </dgm:t>
    </dgm:pt>
    <dgm:pt modelId="{9AAF154D-404B-41A4-BC22-777D6B884F98}" type="pres">
      <dgm:prSet presAssocID="{19A126BD-1E78-473E-8F0A-DB8DD78C0A2C}" presName="linNode" presStyleCnt="0"/>
      <dgm:spPr/>
      <dgm:t>
        <a:bodyPr/>
        <a:lstStyle/>
        <a:p>
          <a:endParaRPr lang="es-PE"/>
        </a:p>
      </dgm:t>
    </dgm:pt>
    <dgm:pt modelId="{AFFDC5C2-7F8E-4316-AB5F-EEBF19934077}" type="pres">
      <dgm:prSet presAssocID="{19A126BD-1E78-473E-8F0A-DB8DD78C0A2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CE9BDD7E-483B-465A-9835-292C106AC89F}" type="pres">
      <dgm:prSet presAssocID="{19A126BD-1E78-473E-8F0A-DB8DD78C0A2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7BF8D08C-829B-4961-9542-52727C7C83BA}" type="presOf" srcId="{0DAF42EC-4F8D-4617-9904-955CBE0C4655}" destId="{C5DB25FC-9EB5-496C-A124-A7D72D3B2044}" srcOrd="0" destOrd="3" presId="urn:microsoft.com/office/officeart/2005/8/layout/vList5"/>
    <dgm:cxn modelId="{1D183201-DFFE-44FB-83A2-174E941CD84E}" type="presOf" srcId="{757BF03A-2C51-404D-96CC-290B081EF240}" destId="{EC8327DB-DA2A-49D1-A258-E06F2D8B0555}" srcOrd="0" destOrd="0" presId="urn:microsoft.com/office/officeart/2005/8/layout/vList5"/>
    <dgm:cxn modelId="{7B54EAD3-09C2-455E-A0BA-89E13E8D1262}" srcId="{5A1EF88C-A383-4046-8474-FBB2043BA1F5}" destId="{757BF03A-2C51-404D-96CC-290B081EF240}" srcOrd="0" destOrd="0" parTransId="{56F140ED-B79E-4FC7-B523-E5752FE15691}" sibTransId="{CE3A988D-DA99-401D-A222-B4469E15ED11}"/>
    <dgm:cxn modelId="{32079AA4-6A61-43CC-8896-2A3CEE39A753}" type="presOf" srcId="{4769A71E-BE32-4D01-B178-A74711282863}" destId="{CE9BDD7E-483B-465A-9835-292C106AC89F}" srcOrd="0" destOrd="4" presId="urn:microsoft.com/office/officeart/2005/8/layout/vList5"/>
    <dgm:cxn modelId="{7F67BD5F-D404-4427-8B56-4826DE7D3694}" type="presOf" srcId="{CA8FA240-960C-40BA-BC17-3465A993BAA6}" destId="{C5DB25FC-9EB5-496C-A124-A7D72D3B2044}" srcOrd="0" destOrd="1" presId="urn:microsoft.com/office/officeart/2005/8/layout/vList5"/>
    <dgm:cxn modelId="{902AC355-6A93-4A75-95C8-7FE7BD859C4E}" srcId="{E0187F9B-C3B7-43E4-926F-D343DF42C56D}" destId="{85AB4471-971E-47A8-BBDD-FB76B404142C}" srcOrd="2" destOrd="0" parTransId="{C348179B-E0FB-44C1-936C-7A35830779F8}" sibTransId="{B81A4D59-F065-4EA5-A2CD-7D3EEF93235C}"/>
    <dgm:cxn modelId="{0D76DE86-1A5E-407C-B61B-DF28D27AB5FB}" srcId="{19A126BD-1E78-473E-8F0A-DB8DD78C0A2C}" destId="{95191B8C-5F52-4E9A-8E29-55F7CEF8732C}" srcOrd="3" destOrd="0" parTransId="{7B0A67FB-D36A-4589-9756-A992E138FB5E}" sibTransId="{D86CBF3A-A5DA-4274-AA5F-B5B1049054BC}"/>
    <dgm:cxn modelId="{DE71317F-36BF-4BA9-AE5B-E412D73935B2}" type="presOf" srcId="{886CDA7A-06EF-4E5D-A7AD-E744CA527724}" destId="{CE9BDD7E-483B-465A-9835-292C106AC89F}" srcOrd="0" destOrd="2" presId="urn:microsoft.com/office/officeart/2005/8/layout/vList5"/>
    <dgm:cxn modelId="{7798902A-809F-4845-8DAF-12229C31E118}" srcId="{E0187F9B-C3B7-43E4-926F-D343DF42C56D}" destId="{0DAF42EC-4F8D-4617-9904-955CBE0C4655}" srcOrd="3" destOrd="0" parTransId="{DA99DF25-437D-4069-BF32-8EA896790771}" sibTransId="{8ED1F9E9-D57E-4A89-AEF8-5A2BECC407C0}"/>
    <dgm:cxn modelId="{CC7A2796-A530-48F5-833F-278FDE5BD351}" type="presOf" srcId="{78F99E1A-56FB-4ED3-9324-83430F04949C}" destId="{46462F7C-CF40-4264-93ED-40942140AFD5}" srcOrd="0" destOrd="1" presId="urn:microsoft.com/office/officeart/2005/8/layout/vList5"/>
    <dgm:cxn modelId="{A18D1A12-B993-435C-8C0E-9DCCCFB2384F}" type="presOf" srcId="{D15E2F90-3840-43EE-AEF1-DB5B5C7115B7}" destId="{CE9BDD7E-483B-465A-9835-292C106AC89F}" srcOrd="0" destOrd="0" presId="urn:microsoft.com/office/officeart/2005/8/layout/vList5"/>
    <dgm:cxn modelId="{0BA8FDC4-46D9-4EEC-8607-D24623610FBA}" type="presOf" srcId="{CAD41E76-6097-4885-9943-B29C7FFC9C53}" destId="{46462F7C-CF40-4264-93ED-40942140AFD5}" srcOrd="0" destOrd="0" presId="urn:microsoft.com/office/officeart/2005/8/layout/vList5"/>
    <dgm:cxn modelId="{97E58662-56C6-4DCA-84BF-AC2F364464FF}" srcId="{19A126BD-1E78-473E-8F0A-DB8DD78C0A2C}" destId="{E0687F02-BF04-4855-8EC1-328963A8C1DA}" srcOrd="1" destOrd="0" parTransId="{75C92A27-65E0-4EDB-A280-883E588E207A}" sibTransId="{DBCE9973-C50F-4347-9B87-3C6B35D473F6}"/>
    <dgm:cxn modelId="{1ADD7A1B-F87E-4D76-92AE-0D9B96A69C3E}" type="presOf" srcId="{0FBD8EDD-FBAE-45D3-B20E-09D2F2D6EA59}" destId="{C5DB25FC-9EB5-496C-A124-A7D72D3B2044}" srcOrd="0" destOrd="0" presId="urn:microsoft.com/office/officeart/2005/8/layout/vList5"/>
    <dgm:cxn modelId="{6A993B6D-107B-4652-ADD1-A21FB5F8DF8D}" type="presOf" srcId="{95191B8C-5F52-4E9A-8E29-55F7CEF8732C}" destId="{CE9BDD7E-483B-465A-9835-292C106AC89F}" srcOrd="0" destOrd="3" presId="urn:microsoft.com/office/officeart/2005/8/layout/vList5"/>
    <dgm:cxn modelId="{4B797264-86B5-4ECC-9718-F40702A41E5D}" srcId="{757BF03A-2C51-404D-96CC-290B081EF240}" destId="{78F99E1A-56FB-4ED3-9324-83430F04949C}" srcOrd="1" destOrd="0" parTransId="{B7044C69-728F-4147-8869-61EBE1B4DA30}" sibTransId="{60DD3195-A47F-4E47-8539-9B4B6CD78464}"/>
    <dgm:cxn modelId="{F65EF141-17F8-49BC-A8CB-3CF575AA2458}" srcId="{E0187F9B-C3B7-43E4-926F-D343DF42C56D}" destId="{CA8FA240-960C-40BA-BC17-3465A993BAA6}" srcOrd="1" destOrd="0" parTransId="{E1D096C1-20DA-4EAB-ABE8-5072785A45AB}" sibTransId="{C8D844E2-F3C3-4B93-B3A7-0B1651A16459}"/>
    <dgm:cxn modelId="{7F6F682A-5076-4DDC-9F7F-15D5D187A0BC}" srcId="{5A1EF88C-A383-4046-8474-FBB2043BA1F5}" destId="{19A126BD-1E78-473E-8F0A-DB8DD78C0A2C}" srcOrd="2" destOrd="0" parTransId="{53C6D89A-5A93-459A-8E43-580ADAEE8459}" sibTransId="{44213311-FF86-4887-AEBD-55282CD2A131}"/>
    <dgm:cxn modelId="{E2D71C0D-5F65-42A4-AD2B-7EFDA1B2A84D}" type="presOf" srcId="{5A1EF88C-A383-4046-8474-FBB2043BA1F5}" destId="{AFAB5E07-7F99-441E-B85B-830DA541E8D5}" srcOrd="0" destOrd="0" presId="urn:microsoft.com/office/officeart/2005/8/layout/vList5"/>
    <dgm:cxn modelId="{008C93DF-CA2C-4DF1-B11E-0ADCC9309E34}" type="presOf" srcId="{85AB4471-971E-47A8-BBDD-FB76B404142C}" destId="{C5DB25FC-9EB5-496C-A124-A7D72D3B2044}" srcOrd="0" destOrd="2" presId="urn:microsoft.com/office/officeart/2005/8/layout/vList5"/>
    <dgm:cxn modelId="{437F9702-1950-4061-89ED-49DCCA78B72D}" srcId="{19A126BD-1E78-473E-8F0A-DB8DD78C0A2C}" destId="{886CDA7A-06EF-4E5D-A7AD-E744CA527724}" srcOrd="2" destOrd="0" parTransId="{DFF5A897-7D74-416A-B73E-99A97574FB1D}" sibTransId="{235BC02D-13A6-403C-8C00-D95C4D4480F8}"/>
    <dgm:cxn modelId="{68B13941-B51C-4393-835D-576C40DAA4C9}" srcId="{19A126BD-1E78-473E-8F0A-DB8DD78C0A2C}" destId="{D15E2F90-3840-43EE-AEF1-DB5B5C7115B7}" srcOrd="0" destOrd="0" parTransId="{93573812-9ECE-45C7-B5D5-E8CAF83FBB39}" sibTransId="{694A6B94-02FA-4237-8F81-E5E98986A3A6}"/>
    <dgm:cxn modelId="{1DAA016B-7AAF-4EC1-B971-F43EC9EA542B}" srcId="{5A1EF88C-A383-4046-8474-FBB2043BA1F5}" destId="{E0187F9B-C3B7-43E4-926F-D343DF42C56D}" srcOrd="1" destOrd="0" parTransId="{DF86F771-9C35-4CDE-9772-3DB93ED751C2}" sibTransId="{7669D965-5159-4CF5-A393-087A2C83637D}"/>
    <dgm:cxn modelId="{70E58A4E-B518-41D6-BB9F-BEDA6D75416A}" type="presOf" srcId="{E0187F9B-C3B7-43E4-926F-D343DF42C56D}" destId="{4D49096D-9C19-434F-88B2-877EFB206D4B}" srcOrd="0" destOrd="0" presId="urn:microsoft.com/office/officeart/2005/8/layout/vList5"/>
    <dgm:cxn modelId="{8F0A098F-AAE2-4FB5-9355-0D88B49A73C3}" type="presOf" srcId="{19A126BD-1E78-473E-8F0A-DB8DD78C0A2C}" destId="{AFFDC5C2-7F8E-4316-AB5F-EEBF19934077}" srcOrd="0" destOrd="0" presId="urn:microsoft.com/office/officeart/2005/8/layout/vList5"/>
    <dgm:cxn modelId="{072B933B-C5A8-48C3-8A17-BB7A06F15A20}" srcId="{E0187F9B-C3B7-43E4-926F-D343DF42C56D}" destId="{0FBD8EDD-FBAE-45D3-B20E-09D2F2D6EA59}" srcOrd="0" destOrd="0" parTransId="{B624DCA7-0020-41F0-93AE-0BCB7B80E24D}" sibTransId="{8F3288C5-6539-4AD8-ACD2-9BF0EAE1EEB6}"/>
    <dgm:cxn modelId="{390F5562-831E-4349-BCC0-4C9E5E0EA8C7}" srcId="{757BF03A-2C51-404D-96CC-290B081EF240}" destId="{CAD41E76-6097-4885-9943-B29C7FFC9C53}" srcOrd="0" destOrd="0" parTransId="{162A3871-68C1-4F14-A839-51880C147FD6}" sibTransId="{528073D6-1A1C-4130-BE5A-B665CE3867E9}"/>
    <dgm:cxn modelId="{12899FCD-6020-4645-A92E-8F17EC76D343}" srcId="{19A126BD-1E78-473E-8F0A-DB8DD78C0A2C}" destId="{4769A71E-BE32-4D01-B178-A74711282863}" srcOrd="4" destOrd="0" parTransId="{306A4860-0A13-4B19-AB98-099867534057}" sibTransId="{93DAE10A-D9EF-442F-8B88-E155B98E48D7}"/>
    <dgm:cxn modelId="{6378F66D-D8A1-4322-AC05-11EAC25EAE40}" type="presOf" srcId="{E0687F02-BF04-4855-8EC1-328963A8C1DA}" destId="{CE9BDD7E-483B-465A-9835-292C106AC89F}" srcOrd="0" destOrd="1" presId="urn:microsoft.com/office/officeart/2005/8/layout/vList5"/>
    <dgm:cxn modelId="{EF25E3BE-F7D4-419D-9C41-46F9AA10C57C}" type="presParOf" srcId="{AFAB5E07-7F99-441E-B85B-830DA541E8D5}" destId="{B7D42F33-0B4F-47BA-A882-DAE48525CCB6}" srcOrd="0" destOrd="0" presId="urn:microsoft.com/office/officeart/2005/8/layout/vList5"/>
    <dgm:cxn modelId="{4A40DF95-DE5D-40F7-956B-3541C4B21511}" type="presParOf" srcId="{B7D42F33-0B4F-47BA-A882-DAE48525CCB6}" destId="{EC8327DB-DA2A-49D1-A258-E06F2D8B0555}" srcOrd="0" destOrd="0" presId="urn:microsoft.com/office/officeart/2005/8/layout/vList5"/>
    <dgm:cxn modelId="{A78A7ACD-00D5-4A39-9F7A-0894730F7927}" type="presParOf" srcId="{B7D42F33-0B4F-47BA-A882-DAE48525CCB6}" destId="{46462F7C-CF40-4264-93ED-40942140AFD5}" srcOrd="1" destOrd="0" presId="urn:microsoft.com/office/officeart/2005/8/layout/vList5"/>
    <dgm:cxn modelId="{2FA56B2E-852A-4C7B-A251-E12372BA0490}" type="presParOf" srcId="{AFAB5E07-7F99-441E-B85B-830DA541E8D5}" destId="{0B6C60AC-A7FF-4149-9B8E-CEF16DF0194C}" srcOrd="1" destOrd="0" presId="urn:microsoft.com/office/officeart/2005/8/layout/vList5"/>
    <dgm:cxn modelId="{09872E74-947B-4E10-AAF2-82144733C676}" type="presParOf" srcId="{AFAB5E07-7F99-441E-B85B-830DA541E8D5}" destId="{32848F4D-2A2B-4D44-BF13-C5052D2B9D00}" srcOrd="2" destOrd="0" presId="urn:microsoft.com/office/officeart/2005/8/layout/vList5"/>
    <dgm:cxn modelId="{8092E840-50F9-41EA-87B4-53C97AA60AAF}" type="presParOf" srcId="{32848F4D-2A2B-4D44-BF13-C5052D2B9D00}" destId="{4D49096D-9C19-434F-88B2-877EFB206D4B}" srcOrd="0" destOrd="0" presId="urn:microsoft.com/office/officeart/2005/8/layout/vList5"/>
    <dgm:cxn modelId="{C897888E-4E31-4063-8AFE-7FB5ADF8A947}" type="presParOf" srcId="{32848F4D-2A2B-4D44-BF13-C5052D2B9D00}" destId="{C5DB25FC-9EB5-496C-A124-A7D72D3B2044}" srcOrd="1" destOrd="0" presId="urn:microsoft.com/office/officeart/2005/8/layout/vList5"/>
    <dgm:cxn modelId="{EF4A0A8C-9EB7-49C9-A32D-B66A72101216}" type="presParOf" srcId="{AFAB5E07-7F99-441E-B85B-830DA541E8D5}" destId="{F7864795-7F5C-44E1-A46E-BB18DE298297}" srcOrd="3" destOrd="0" presId="urn:microsoft.com/office/officeart/2005/8/layout/vList5"/>
    <dgm:cxn modelId="{E67C7925-D561-4DB9-ACD7-E4FBFE2A00E7}" type="presParOf" srcId="{AFAB5E07-7F99-441E-B85B-830DA541E8D5}" destId="{9AAF154D-404B-41A4-BC22-777D6B884F98}" srcOrd="4" destOrd="0" presId="urn:microsoft.com/office/officeart/2005/8/layout/vList5"/>
    <dgm:cxn modelId="{5DBAA73B-4BEF-478E-A7E1-03885EF8514F}" type="presParOf" srcId="{9AAF154D-404B-41A4-BC22-777D6B884F98}" destId="{AFFDC5C2-7F8E-4316-AB5F-EEBF19934077}" srcOrd="0" destOrd="0" presId="urn:microsoft.com/office/officeart/2005/8/layout/vList5"/>
    <dgm:cxn modelId="{BE924513-43F9-4CBF-8FA5-ED1601096DE1}" type="presParOf" srcId="{9AAF154D-404B-41A4-BC22-777D6B884F98}" destId="{CE9BDD7E-483B-465A-9835-292C106AC8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462F7C-CF40-4264-93ED-40942140AFD5}">
      <dsp:nvSpPr>
        <dsp:cNvPr id="0" name=""/>
        <dsp:cNvSpPr/>
      </dsp:nvSpPr>
      <dsp:spPr>
        <a:xfrm rot="5400000">
          <a:off x="4907874" y="-1793359"/>
          <a:ext cx="1318253" cy="523953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La probabilidad que un sistema eléctrico opere satisfactoriamente durante un periodo de tiempo determinado.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Complementa la tarea de planificación y operación</a:t>
          </a:r>
          <a:endParaRPr lang="es-PE" sz="1400" kern="1200" dirty="0"/>
        </a:p>
      </dsp:txBody>
      <dsp:txXfrm rot="5400000">
        <a:off x="4907874" y="-1793359"/>
        <a:ext cx="1318253" cy="5239530"/>
      </dsp:txXfrm>
    </dsp:sp>
    <dsp:sp modelId="{EC8327DB-DA2A-49D1-A258-E06F2D8B0555}">
      <dsp:nvSpPr>
        <dsp:cNvPr id="0" name=""/>
        <dsp:cNvSpPr/>
      </dsp:nvSpPr>
      <dsp:spPr>
        <a:xfrm>
          <a:off x="0" y="2496"/>
          <a:ext cx="2947235" cy="16478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3200" kern="1200" dirty="0" smtClean="0"/>
            <a:t>Evaluación del grado de Confiabilidad</a:t>
          </a:r>
          <a:endParaRPr lang="es-PE" sz="3200" kern="1200" dirty="0"/>
        </a:p>
      </dsp:txBody>
      <dsp:txXfrm>
        <a:off x="0" y="2496"/>
        <a:ext cx="2947235" cy="1647816"/>
      </dsp:txXfrm>
    </dsp:sp>
    <dsp:sp modelId="{C5DB25FC-9EB5-496C-A124-A7D72D3B2044}">
      <dsp:nvSpPr>
        <dsp:cNvPr id="0" name=""/>
        <dsp:cNvSpPr/>
      </dsp:nvSpPr>
      <dsp:spPr>
        <a:xfrm rot="5400000">
          <a:off x="4907874" y="-63152"/>
          <a:ext cx="1318253" cy="523953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Plantas de Generación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Transmisión y Distribución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Subestaciones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Sistemas de protección</a:t>
          </a:r>
          <a:endParaRPr lang="es-PE" sz="1400" kern="1200" dirty="0"/>
        </a:p>
      </dsp:txBody>
      <dsp:txXfrm rot="5400000">
        <a:off x="4907874" y="-63152"/>
        <a:ext cx="1318253" cy="5239530"/>
      </dsp:txXfrm>
    </dsp:sp>
    <dsp:sp modelId="{4D49096D-9C19-434F-88B2-877EFB206D4B}">
      <dsp:nvSpPr>
        <dsp:cNvPr id="0" name=""/>
        <dsp:cNvSpPr/>
      </dsp:nvSpPr>
      <dsp:spPr>
        <a:xfrm>
          <a:off x="0" y="1732704"/>
          <a:ext cx="2947235" cy="16478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3200" kern="1200" dirty="0" smtClean="0"/>
            <a:t>Aplicación a sistemas eléctricos</a:t>
          </a:r>
          <a:endParaRPr lang="es-PE" sz="3200" kern="1200" dirty="0"/>
        </a:p>
      </dsp:txBody>
      <dsp:txXfrm>
        <a:off x="0" y="1732704"/>
        <a:ext cx="2947235" cy="1647816"/>
      </dsp:txXfrm>
    </dsp:sp>
    <dsp:sp modelId="{CE9BDD7E-483B-465A-9835-292C106AC89F}">
      <dsp:nvSpPr>
        <dsp:cNvPr id="0" name=""/>
        <dsp:cNvSpPr/>
      </dsp:nvSpPr>
      <dsp:spPr>
        <a:xfrm rot="5400000">
          <a:off x="4907874" y="1667055"/>
          <a:ext cx="1318253" cy="523953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Modelamiento de los componentes. 2 en Serie, 2 en Paralelo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MTTR  Tiempo Promedio de Reparación (hora)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MTTF  Tiempo Promedio para Falla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MTBF  Tiempo Promedio entre Fallas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400" kern="1200" dirty="0" smtClean="0"/>
            <a:t>FOR     Indisponibilidad</a:t>
          </a:r>
          <a:endParaRPr lang="es-PE" sz="1400" kern="1200" dirty="0"/>
        </a:p>
      </dsp:txBody>
      <dsp:txXfrm rot="5400000">
        <a:off x="4907874" y="1667055"/>
        <a:ext cx="1318253" cy="5239530"/>
      </dsp:txXfrm>
    </dsp:sp>
    <dsp:sp modelId="{AFFDC5C2-7F8E-4316-AB5F-EEBF19934077}">
      <dsp:nvSpPr>
        <dsp:cNvPr id="0" name=""/>
        <dsp:cNvSpPr/>
      </dsp:nvSpPr>
      <dsp:spPr>
        <a:xfrm>
          <a:off x="0" y="3462912"/>
          <a:ext cx="2947235" cy="16478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3200" kern="1200" dirty="0" smtClean="0"/>
            <a:t>Índices Medibles de Confiabilidad</a:t>
          </a:r>
          <a:endParaRPr lang="es-PE" sz="3200" kern="1200" dirty="0"/>
        </a:p>
      </dsp:txBody>
      <dsp:txXfrm>
        <a:off x="0" y="3462912"/>
        <a:ext cx="2947235" cy="1647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B6DCE-14D2-45A1-8BA2-5096C7FF1D90}" type="datetimeFigureOut">
              <a:rPr lang="es-PE" smtClean="0"/>
              <a:pPr/>
              <a:t>10/02/2012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910DD-38E1-451B-B4F4-B6486D1EF0C6}" type="slidenum">
              <a:rPr lang="es-PE" smtClean="0"/>
              <a:pPr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ETAP 5.0 Workshop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Motor Acceleration</a:t>
            </a:r>
          </a:p>
        </p:txBody>
      </p:sp>
      <p:sp>
        <p:nvSpPr>
          <p:cNvPr id="706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Copyright 2003 Operation Technology, Inc.</a:t>
            </a:r>
          </a:p>
        </p:txBody>
      </p:sp>
      <p:sp>
        <p:nvSpPr>
          <p:cNvPr id="706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DAA6F-B928-42AF-A403-401221765B15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06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ETAP 5.0 Workshop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Motor Acceleration</a:t>
            </a:r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Copyright 2003 Operation Technology, Inc.</a:t>
            </a: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5B8B2-7452-4131-82A1-D08242CFBBE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3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solidFill>
            <a:srgbClr val="FFFFFF"/>
          </a:solidFill>
          <a:ln/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BHP: shaft horse power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ETAP 5.0 Workshop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Motor Acceleration</a:t>
            </a:r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Copyright 2003 Operation Technology, Inc.</a:t>
            </a: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5B8B2-7452-4131-82A1-D08242CFBBE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3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solidFill>
            <a:srgbClr val="FFFFFF"/>
          </a:solidFill>
          <a:ln/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BHP: shaft horse power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ETAP 5.0 Workshop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Motor Acceleration</a:t>
            </a:r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Copyright 2003 Operation Technology, Inc.</a:t>
            </a: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5B8B2-7452-4131-82A1-D08242CFBBE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3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solidFill>
            <a:srgbClr val="FFFFFF"/>
          </a:solidFill>
          <a:ln/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BHP: shaft horse power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ETAP 5.0 Workshop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Motor Acceleration</a:t>
            </a:r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Copyright 2003 Operation Technology, Inc.</a:t>
            </a: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5B8B2-7452-4131-82A1-D08242CFBBE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3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solidFill>
            <a:srgbClr val="FFFFFF"/>
          </a:solidFill>
          <a:ln/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BHP: shaft horse power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bgs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3019425"/>
            <a:ext cx="3576638" cy="384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bg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700" y="-101600"/>
            <a:ext cx="91821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Etap_Logo_color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27075"/>
            <a:ext cx="27178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31"/>
          <p:cNvSpPr txBox="1">
            <a:spLocks noChangeArrowheads="1"/>
          </p:cNvSpPr>
          <p:nvPr userDrawn="1"/>
        </p:nvSpPr>
        <p:spPr bwMode="auto">
          <a:xfrm>
            <a:off x="74613" y="6629400"/>
            <a:ext cx="37560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808080"/>
                </a:solidFill>
              </a:rPr>
              <a:t>© 1996-2009 Operation Technology, Inc. – Workshop Notes: Motor Acceleration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2048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768350" y="2997200"/>
            <a:ext cx="730885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2049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1790700" y="4140200"/>
            <a:ext cx="6400800" cy="1404938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76338"/>
            <a:ext cx="4232275" cy="446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176338"/>
            <a:ext cx="4232275" cy="446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7513" y="228600"/>
            <a:ext cx="2154237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310313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9338" y="165100"/>
            <a:ext cx="7942262" cy="72231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68300" y="1489075"/>
            <a:ext cx="4203700" cy="23701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68300" y="4011613"/>
            <a:ext cx="4203700" cy="23701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724400" y="1489075"/>
            <a:ext cx="4203700" cy="48926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6858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</a:t>
            </a:r>
          </a:p>
        </p:txBody>
      </p:sp>
      <p:sp>
        <p:nvSpPr>
          <p:cNvPr id="9219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76338"/>
            <a:ext cx="8616950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56" name="Text Box 32"/>
          <p:cNvSpPr txBox="1">
            <a:spLocks noChangeArrowheads="1"/>
          </p:cNvSpPr>
          <p:nvPr userDrawn="1"/>
        </p:nvSpPr>
        <p:spPr bwMode="auto">
          <a:xfrm>
            <a:off x="8637588" y="6659563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808080"/>
                </a:solidFill>
              </a:rPr>
              <a:t>Slide </a:t>
            </a:r>
            <a:fld id="{72F1E4C8-5B69-4FAE-AC42-DD246DE94E81}" type="slidenum">
              <a:rPr lang="en-US" sz="800">
                <a:solidFill>
                  <a:srgbClr val="80808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Text Box 31"/>
          <p:cNvSpPr txBox="1">
            <a:spLocks noChangeArrowheads="1"/>
          </p:cNvSpPr>
          <p:nvPr userDrawn="1"/>
        </p:nvSpPr>
        <p:spPr bwMode="auto">
          <a:xfrm>
            <a:off x="74613" y="6629400"/>
            <a:ext cx="37560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808080"/>
                </a:solidFill>
              </a:rPr>
              <a:t>© 1996-2009 Operation Technology, Inc. – Workshop Notes: Motor Acceleration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22" name="Picture 7" descr="Etap_Logo_colo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08888" y="185738"/>
            <a:ext cx="1236662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500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5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500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500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2500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2500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2500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2500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Distribution%20System%20Reliability%20Indices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Distribution%20System%20Reliability%20Analysis.wmv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1043608" y="2708920"/>
            <a:ext cx="7772400" cy="182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DISTRIBUTION SYSTEM </a:t>
            </a:r>
            <a:br>
              <a:rPr kumimoji="0" lang="es-P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RELIABILITY ANALYSIS</a:t>
            </a:r>
            <a:br>
              <a:rPr kumimoji="0" lang="es-P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ETAP  </a:t>
            </a:r>
            <a:endParaRPr kumimoji="0" lang="es-PE" sz="40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79512" y="228600"/>
            <a:ext cx="7056784" cy="1472208"/>
          </a:xfrm>
        </p:spPr>
        <p:txBody>
          <a:bodyPr/>
          <a:lstStyle/>
          <a:p>
            <a:pPr lvl="0"/>
            <a:r>
              <a:rPr lang="es-PE" dirty="0" smtClean="0"/>
              <a:t>ETAP </a:t>
            </a:r>
            <a:r>
              <a:rPr lang="es-PE" sz="2800" dirty="0" smtClean="0">
                <a:latin typeface="+mj-lt"/>
                <a:ea typeface="+mj-ea"/>
                <a:cs typeface="+mj-cs"/>
              </a:rPr>
              <a:t>ofrece el modulo de evaluación de un sistema eléctrico con los siguientes objetivos:</a:t>
            </a:r>
            <a:r>
              <a:rPr lang="es-PE" sz="2800" b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s-PE" sz="2800" b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s-PE" sz="2800" dirty="0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67544" y="1916832"/>
            <a:ext cx="8183880" cy="446515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s-PE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Evaluación de</a:t>
            </a:r>
            <a:r>
              <a:rPr kumimoji="0" lang="es-PE" sz="31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la</a:t>
            </a: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Confiabilidad del Sistema Eléctrico.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Evaluación si el sistema puede satisfacer la demanda.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Evaluar la Seguridad del sistema ante disturbios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Estimar los costos de operación por fallas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Estimar los costos de energía no-servida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s-PE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Char char="•"/>
              <a:tabLst/>
              <a:defRPr/>
            </a:pPr>
            <a:endParaRPr kumimoji="0" lang="es-PE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3 Marcador de contenido"/>
          <p:cNvGraphicFramePr>
            <a:graphicFrameLocks/>
          </p:cNvGraphicFramePr>
          <p:nvPr/>
        </p:nvGraphicFramePr>
        <p:xfrm>
          <a:off x="251520" y="1196752"/>
          <a:ext cx="8186766" cy="5113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6858000" cy="1328192"/>
          </a:xfrm>
        </p:spPr>
        <p:txBody>
          <a:bodyPr/>
          <a:lstStyle/>
          <a:p>
            <a:r>
              <a:rPr lang="es-PE" sz="3600" dirty="0" smtClean="0"/>
              <a:t>INDICES BASICOS DE CONFIABILIDAD</a:t>
            </a:r>
            <a:endParaRPr lang="es-PE" sz="3600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467544" y="1916832"/>
            <a:ext cx="8183880" cy="446515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s-PE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Tasa Promedio de Fallas en el Punto de Interés. </a:t>
            </a:r>
          </a:p>
          <a:p>
            <a:pPr marL="971550" lvl="1" indent="-514350" eaLnBrk="0" fontAlgn="base" hangingPunct="0">
              <a:spcBef>
                <a:spcPct val="20000"/>
              </a:spcBef>
              <a:spcAft>
                <a:spcPct val="25000"/>
              </a:spcAft>
              <a:buFont typeface="+mj-lt"/>
              <a:buAutoNum type="arabicPeriod"/>
              <a:defRPr/>
            </a:pPr>
            <a:r>
              <a:rPr kumimoji="0" lang="es-PE" sz="3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s-PE" sz="3100" kern="0" dirty="0" smtClean="0"/>
              <a:t>Indisponibilidad </a:t>
            </a:r>
            <a:r>
              <a:rPr lang="es-PE" sz="3100" kern="0" smtClean="0"/>
              <a:t>Anual</a:t>
            </a:r>
            <a:r>
              <a:rPr lang="es-PE" sz="3100" kern="0" smtClean="0"/>
              <a:t>.</a:t>
            </a: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971550" lvl="1" indent="-514350" eaLnBrk="0" fontAlgn="base" hangingPunct="0">
              <a:spcBef>
                <a:spcPct val="20000"/>
              </a:spcBef>
              <a:spcAft>
                <a:spcPct val="25000"/>
              </a:spcAft>
              <a:buFont typeface="+mj-lt"/>
              <a:buAutoNum type="arabicPeriod"/>
              <a:defRPr/>
            </a:pPr>
            <a:r>
              <a:rPr lang="es-PE" sz="3100" kern="0" dirty="0" smtClean="0"/>
              <a:t>Duración </a:t>
            </a:r>
            <a:r>
              <a:rPr lang="es-PE" sz="3100" kern="0" dirty="0" smtClean="0"/>
              <a:t>promedio de Interrupción.</a:t>
            </a:r>
            <a:endParaRPr kumimoji="0" lang="es-PE" sz="3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PE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s-PE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Tx/>
              <a:buFontTx/>
              <a:buChar char="•"/>
              <a:tabLst/>
              <a:defRPr/>
            </a:pPr>
            <a:endParaRPr kumimoji="0" lang="es-PE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251520" y="476672"/>
            <a:ext cx="6858000" cy="715963"/>
          </a:xfrm>
        </p:spPr>
        <p:txBody>
          <a:bodyPr/>
          <a:lstStyle/>
          <a:p>
            <a:r>
              <a:rPr lang="es-PE" sz="2400" dirty="0" smtClean="0"/>
              <a:t>ANALISIS DE CONFIABILIDAD PARA UN                   SISTEMA DE DISTRIBUCIÓN</a:t>
            </a:r>
            <a:endParaRPr lang="es-PE" sz="2400" dirty="0"/>
          </a:p>
        </p:txBody>
      </p:sp>
      <p:sp>
        <p:nvSpPr>
          <p:cNvPr id="8" name="3 Título"/>
          <p:cNvSpPr txBox="1">
            <a:spLocks/>
          </p:cNvSpPr>
          <p:nvPr/>
        </p:nvSpPr>
        <p:spPr bwMode="auto">
          <a:xfrm>
            <a:off x="395536" y="1556792"/>
            <a:ext cx="8143932" cy="437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Los sistemas de distribución son  los mayores contribuyentes a la indisponibilidad de energía al cliente.</a:t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Mejorar la calidad y disponibilidad energía en el punto de entrega al cliente. </a:t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Modelar  contingencias N-1 y N-2 </a:t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Interrupción de la corriente de falla es instantánea por apertura de CB o fusible.</a:t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El servicio es restituido en el tiempo mínimo de reemplazo o reparación del componente afectado.</a:t>
            </a:r>
            <a:br>
              <a:rPr kumimoji="0" lang="es-PE" sz="85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E" sz="85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PE" sz="85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484784"/>
            <a:ext cx="8616950" cy="496855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s-PE" sz="2800" dirty="0" smtClean="0">
                <a:latin typeface="Calibri" pitchFamily="34" charset="0"/>
                <a:cs typeface="Calibri" pitchFamily="34" charset="0"/>
              </a:rPr>
              <a:t>El ETAP cuenta con un algoritmo muy eficiente para evaluar el nivel de confiabilidad para sistemas eléctricos radiales o de lazos.</a:t>
            </a:r>
          </a:p>
          <a:p>
            <a:pPr>
              <a:buFont typeface="Wingdings" pitchFamily="2" charset="2"/>
              <a:buChar char="Ø"/>
            </a:pPr>
            <a:r>
              <a:rPr lang="es-PE" sz="2800" dirty="0" smtClean="0">
                <a:latin typeface="Calibri" pitchFamily="34" charset="0"/>
                <a:cs typeface="Calibri" pitchFamily="34" charset="0"/>
              </a:rPr>
              <a:t>La Librería ETAP ofrece datos típicos basados en estándares de IEEE para cada componente.</a:t>
            </a:r>
          </a:p>
          <a:p>
            <a:pPr>
              <a:buFont typeface="Wingdings" pitchFamily="2" charset="2"/>
              <a:buChar char="Ø"/>
            </a:pPr>
            <a:r>
              <a:rPr lang="es-PE" sz="2800" dirty="0" smtClean="0">
                <a:latin typeface="Calibri" pitchFamily="34" charset="0"/>
                <a:cs typeface="Calibri" pitchFamily="34" charset="0"/>
              </a:rPr>
              <a:t>Ofrece hasta 7 categorías según la clasificación  industrial estándar para costos de interrupción.</a:t>
            </a:r>
          </a:p>
          <a:p>
            <a:pPr>
              <a:buFont typeface="Wingdings" pitchFamily="2" charset="2"/>
              <a:buChar char="Ø"/>
            </a:pPr>
            <a:r>
              <a:rPr lang="es-PE" sz="2800" dirty="0" smtClean="0">
                <a:latin typeface="Calibri" pitchFamily="34" charset="0"/>
                <a:cs typeface="Calibri" pitchFamily="34" charset="0"/>
              </a:rPr>
              <a:t>Puede considerar Sector </a:t>
            </a:r>
            <a:r>
              <a:rPr lang="es-PE" sz="2800" dirty="0" err="1" smtClean="0">
                <a:latin typeface="Calibri" pitchFamily="34" charset="0"/>
                <a:cs typeface="Calibri" pitchFamily="34" charset="0"/>
              </a:rPr>
              <a:t>Customer</a:t>
            </a:r>
            <a:r>
              <a:rPr lang="es-PE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PE" sz="2800" dirty="0" err="1" smtClean="0">
                <a:latin typeface="Calibri" pitchFamily="34" charset="0"/>
                <a:cs typeface="Calibri" pitchFamily="34" charset="0"/>
              </a:rPr>
              <a:t>Damage</a:t>
            </a:r>
            <a:r>
              <a:rPr lang="es-PE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PE" sz="2800" dirty="0" err="1" smtClean="0">
                <a:latin typeface="Calibri" pitchFamily="34" charset="0"/>
                <a:cs typeface="Calibri" pitchFamily="34" charset="0"/>
              </a:rPr>
              <a:t>Function</a:t>
            </a:r>
            <a:r>
              <a:rPr lang="es-PE" sz="2800" dirty="0" smtClean="0">
                <a:latin typeface="Calibri" pitchFamily="34" charset="0"/>
                <a:cs typeface="Calibri" pitchFamily="34" charset="0"/>
              </a:rPr>
              <a:t> (SCDF) para costos de interrupción frecuentes.</a:t>
            </a:r>
            <a:endParaRPr lang="es-PE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6858000" cy="715963"/>
          </a:xfrm>
        </p:spPr>
        <p:txBody>
          <a:bodyPr>
            <a:normAutofit fontScale="90000"/>
          </a:bodyPr>
          <a:lstStyle/>
          <a:p>
            <a:pPr algn="ctr"/>
            <a:r>
              <a:rPr lang="es-PE" sz="2800" dirty="0" smtClean="0"/>
              <a:t>ANALISIS DE CONFIABILIDAD PARA UN SISTEMA DE DISTRIBUCION</a:t>
            </a:r>
            <a:endParaRPr lang="es-P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 txBox="1">
            <a:spLocks/>
          </p:cNvSpPr>
          <p:nvPr/>
        </p:nvSpPr>
        <p:spPr>
          <a:xfrm>
            <a:off x="323528" y="188640"/>
            <a:ext cx="6264696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INDICE</a:t>
            </a:r>
            <a:r>
              <a:rPr lang="es-PE" sz="2800" b="1" dirty="0" smtClean="0"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 DE CONFIABILIDAD DE UN SISTEMA DE DISTRIBUCION</a:t>
            </a: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1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lnSpcReduction="10000"/>
          </a:bodyPr>
          <a:lstStyle/>
          <a:p>
            <a:pPr marL="624078" indent="-514350">
              <a:buNone/>
            </a:pPr>
            <a:r>
              <a:rPr lang="es-PE" sz="2400" dirty="0" smtClean="0"/>
              <a:t>1.-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Failure</a:t>
            </a:r>
            <a:r>
              <a:rPr lang="es-PE" sz="2400" dirty="0" smtClean="0"/>
              <a:t> </a:t>
            </a:r>
            <a:r>
              <a:rPr lang="es-PE" sz="2400" dirty="0" err="1" smtClean="0"/>
              <a:t>Rate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2.- </a:t>
            </a:r>
            <a:r>
              <a:rPr lang="es-PE" sz="2400" dirty="0" err="1" smtClean="0"/>
              <a:t>Annual</a:t>
            </a:r>
            <a:r>
              <a:rPr lang="es-PE" sz="2400" dirty="0" smtClean="0"/>
              <a:t> </a:t>
            </a:r>
            <a:r>
              <a:rPr lang="es-PE" sz="2400" dirty="0" err="1" smtClean="0"/>
              <a:t>Outage</a:t>
            </a:r>
            <a:r>
              <a:rPr lang="es-PE" sz="2400" dirty="0" smtClean="0"/>
              <a:t> </a:t>
            </a:r>
            <a:r>
              <a:rPr lang="es-PE" sz="2400" dirty="0" err="1" smtClean="0"/>
              <a:t>Duration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3.-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Outage</a:t>
            </a:r>
            <a:r>
              <a:rPr lang="es-PE" sz="2400" dirty="0" smtClean="0"/>
              <a:t> </a:t>
            </a:r>
            <a:r>
              <a:rPr lang="es-PE" sz="2400" dirty="0" err="1" smtClean="0"/>
              <a:t>Duration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4.- </a:t>
            </a:r>
            <a:r>
              <a:rPr lang="es-PE" sz="2400" dirty="0" err="1" smtClean="0"/>
              <a:t>Expected</a:t>
            </a:r>
            <a:r>
              <a:rPr lang="es-PE" sz="2400" dirty="0" smtClean="0"/>
              <a:t> </a:t>
            </a:r>
            <a:r>
              <a:rPr lang="es-PE" sz="2400" dirty="0" err="1" smtClean="0"/>
              <a:t>Energy</a:t>
            </a:r>
            <a:r>
              <a:rPr lang="es-PE" sz="2400" dirty="0" smtClean="0"/>
              <a:t> </a:t>
            </a:r>
            <a:r>
              <a:rPr lang="es-PE" sz="2400" dirty="0" err="1" smtClean="0"/>
              <a:t>Not</a:t>
            </a:r>
            <a:r>
              <a:rPr lang="es-PE" sz="2400" dirty="0" smtClean="0"/>
              <a:t> </a:t>
            </a:r>
            <a:r>
              <a:rPr lang="es-PE" sz="2400" dirty="0" err="1" smtClean="0"/>
              <a:t>Supplied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5.-Expected </a:t>
            </a:r>
            <a:r>
              <a:rPr lang="es-PE" sz="2400" dirty="0" err="1" smtClean="0"/>
              <a:t>Interruption</a:t>
            </a:r>
            <a:r>
              <a:rPr lang="es-PE" sz="2400" dirty="0" smtClean="0"/>
              <a:t> </a:t>
            </a:r>
            <a:r>
              <a:rPr lang="es-PE" sz="2400" dirty="0" err="1" smtClean="0"/>
              <a:t>Cost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endParaRPr lang="es-P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 txBox="1">
            <a:spLocks/>
          </p:cNvSpPr>
          <p:nvPr/>
        </p:nvSpPr>
        <p:spPr>
          <a:xfrm>
            <a:off x="467544" y="54868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INDICE</a:t>
            </a:r>
            <a:r>
              <a:rPr lang="es-PE" sz="2800" b="1" dirty="0" smtClean="0"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 DE CONFIABILIDAD DE UN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2800" b="1" dirty="0" smtClean="0"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SISTEMA DE DISTRIBUCION</a:t>
            </a: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1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fontScale="92500"/>
          </a:bodyPr>
          <a:lstStyle/>
          <a:p>
            <a:pPr marL="624078" indent="-514350">
              <a:buNone/>
            </a:pPr>
            <a:r>
              <a:rPr lang="es-PE" sz="2400" dirty="0" smtClean="0"/>
              <a:t>6.- </a:t>
            </a:r>
            <a:r>
              <a:rPr lang="es-PE" sz="2400" dirty="0" err="1" smtClean="0"/>
              <a:t>Interrupted</a:t>
            </a:r>
            <a:r>
              <a:rPr lang="es-PE" sz="2400" dirty="0" smtClean="0"/>
              <a:t> </a:t>
            </a:r>
            <a:r>
              <a:rPr lang="es-PE" sz="2400" dirty="0" err="1" smtClean="0"/>
              <a:t>Energy</a:t>
            </a:r>
            <a:r>
              <a:rPr lang="es-PE" sz="2400" dirty="0" smtClean="0"/>
              <a:t> </a:t>
            </a:r>
            <a:r>
              <a:rPr lang="es-PE" sz="2400" dirty="0" err="1" smtClean="0"/>
              <a:t>Assessment</a:t>
            </a:r>
            <a:r>
              <a:rPr lang="es-PE" sz="2400" dirty="0" smtClean="0"/>
              <a:t> </a:t>
            </a:r>
            <a:r>
              <a:rPr lang="es-PE" sz="2400" dirty="0" err="1" smtClean="0"/>
              <a:t>Rate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 at Load Point.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7.- </a:t>
            </a:r>
            <a:r>
              <a:rPr lang="es-PE" sz="2400" dirty="0" err="1" smtClean="0"/>
              <a:t>System</a:t>
            </a:r>
            <a:r>
              <a:rPr lang="es-PE" sz="2400" dirty="0" smtClean="0"/>
              <a:t>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Interruption</a:t>
            </a:r>
            <a:r>
              <a:rPr lang="es-PE" sz="2400" dirty="0" smtClean="0"/>
              <a:t> </a:t>
            </a:r>
            <a:r>
              <a:rPr lang="es-PE" sz="2400" dirty="0" err="1" smtClean="0"/>
              <a:t>Frequency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8.- </a:t>
            </a:r>
            <a:r>
              <a:rPr lang="es-PE" sz="2400" dirty="0" err="1" smtClean="0"/>
              <a:t>System</a:t>
            </a:r>
            <a:r>
              <a:rPr lang="es-PE" sz="2400" dirty="0" smtClean="0"/>
              <a:t>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Interruption</a:t>
            </a:r>
            <a:r>
              <a:rPr lang="es-PE" sz="2400" dirty="0" smtClean="0"/>
              <a:t> </a:t>
            </a:r>
            <a:r>
              <a:rPr lang="es-PE" sz="2400" dirty="0" err="1" smtClean="0"/>
              <a:t>Duration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9.- </a:t>
            </a:r>
            <a:r>
              <a:rPr lang="es-PE" sz="2400" dirty="0" err="1" smtClean="0"/>
              <a:t>Customer</a:t>
            </a:r>
            <a:r>
              <a:rPr lang="es-PE" sz="2400" dirty="0" smtClean="0"/>
              <a:t>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Interruption</a:t>
            </a:r>
            <a:r>
              <a:rPr lang="es-PE" sz="2400" dirty="0" smtClean="0"/>
              <a:t> </a:t>
            </a:r>
            <a:r>
              <a:rPr lang="es-PE" sz="2400" dirty="0" err="1" smtClean="0"/>
              <a:t>Duration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10.-Average </a:t>
            </a:r>
            <a:r>
              <a:rPr lang="es-PE" sz="2400" dirty="0" err="1" smtClean="0"/>
              <a:t>Service</a:t>
            </a:r>
            <a:r>
              <a:rPr lang="es-PE" sz="2400" dirty="0" smtClean="0"/>
              <a:t> </a:t>
            </a:r>
            <a:r>
              <a:rPr lang="es-PE" sz="2400" dirty="0" err="1" smtClean="0"/>
              <a:t>Availability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endParaRPr lang="es-P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 txBox="1">
            <a:spLocks/>
          </p:cNvSpPr>
          <p:nvPr/>
        </p:nvSpPr>
        <p:spPr>
          <a:xfrm>
            <a:off x="467544" y="54868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INDICE</a:t>
            </a:r>
            <a:r>
              <a:rPr lang="es-PE" sz="2800" b="1" dirty="0" smtClean="0"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 DE CONFIABILIDAD DE UN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2800" b="1" dirty="0" smtClean="0">
                <a:solidFill>
                  <a:schemeClr val="accent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SISTEMA DE DISTRIBUCION</a:t>
            </a: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1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lnSpcReduction="10000"/>
          </a:bodyPr>
          <a:lstStyle/>
          <a:p>
            <a:pPr marL="624078" indent="-514350">
              <a:buNone/>
            </a:pPr>
            <a:r>
              <a:rPr lang="es-PE" sz="2400" dirty="0" smtClean="0"/>
              <a:t>11.-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Service</a:t>
            </a:r>
            <a:r>
              <a:rPr lang="es-PE" sz="2400" dirty="0" smtClean="0"/>
              <a:t> </a:t>
            </a:r>
            <a:r>
              <a:rPr lang="es-PE" sz="2400" dirty="0" err="1" smtClean="0"/>
              <a:t>Unavailability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12.- </a:t>
            </a:r>
            <a:r>
              <a:rPr lang="es-PE" sz="2400" dirty="0" err="1" smtClean="0"/>
              <a:t>System</a:t>
            </a:r>
            <a:r>
              <a:rPr lang="es-PE" sz="2400" dirty="0" smtClean="0"/>
              <a:t> </a:t>
            </a:r>
            <a:r>
              <a:rPr lang="es-PE" sz="2400" dirty="0" err="1" smtClean="0"/>
              <a:t>Expected</a:t>
            </a:r>
            <a:r>
              <a:rPr lang="es-PE" sz="2400" dirty="0" smtClean="0"/>
              <a:t> </a:t>
            </a:r>
            <a:r>
              <a:rPr lang="es-PE" sz="2400" dirty="0" err="1" smtClean="0"/>
              <a:t>Energy</a:t>
            </a:r>
            <a:r>
              <a:rPr lang="es-PE" sz="2400" dirty="0" smtClean="0"/>
              <a:t> </a:t>
            </a:r>
            <a:r>
              <a:rPr lang="es-PE" sz="2400" dirty="0" err="1" smtClean="0"/>
              <a:t>Not</a:t>
            </a:r>
            <a:r>
              <a:rPr lang="es-PE" sz="2400" dirty="0" smtClean="0"/>
              <a:t> </a:t>
            </a:r>
            <a:r>
              <a:rPr lang="es-PE" sz="2400" dirty="0" err="1" smtClean="0"/>
              <a:t>Supplied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 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13.- </a:t>
            </a:r>
            <a:r>
              <a:rPr lang="es-PE" sz="2400" dirty="0" err="1" smtClean="0"/>
              <a:t>System</a:t>
            </a:r>
            <a:r>
              <a:rPr lang="es-PE" sz="2400" dirty="0" smtClean="0"/>
              <a:t> </a:t>
            </a:r>
            <a:r>
              <a:rPr lang="es-PE" sz="2400" dirty="0" err="1" smtClean="0"/>
              <a:t>Expected</a:t>
            </a:r>
            <a:r>
              <a:rPr lang="es-PE" sz="2400" dirty="0" smtClean="0"/>
              <a:t> </a:t>
            </a:r>
            <a:r>
              <a:rPr lang="es-PE" sz="2400" dirty="0" err="1" smtClean="0"/>
              <a:t>Interruption</a:t>
            </a:r>
            <a:r>
              <a:rPr lang="es-PE" sz="2400" dirty="0" smtClean="0"/>
              <a:t> </a:t>
            </a:r>
            <a:r>
              <a:rPr lang="es-PE" sz="2400" dirty="0" err="1" smtClean="0"/>
              <a:t>Cost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14.- </a:t>
            </a:r>
            <a:r>
              <a:rPr lang="es-PE" sz="2400" dirty="0" err="1" smtClean="0"/>
              <a:t>Average</a:t>
            </a:r>
            <a:r>
              <a:rPr lang="es-PE" sz="2400" dirty="0" smtClean="0"/>
              <a:t> </a:t>
            </a:r>
            <a:r>
              <a:rPr lang="es-PE" sz="2400" dirty="0" err="1" smtClean="0"/>
              <a:t>Energy</a:t>
            </a:r>
            <a:r>
              <a:rPr lang="es-PE" sz="2400" dirty="0" smtClean="0"/>
              <a:t> </a:t>
            </a:r>
            <a:r>
              <a:rPr lang="es-PE" sz="2400" dirty="0" err="1" smtClean="0"/>
              <a:t>Not</a:t>
            </a:r>
            <a:r>
              <a:rPr lang="es-PE" sz="2400" dirty="0" smtClean="0"/>
              <a:t> </a:t>
            </a:r>
            <a:r>
              <a:rPr lang="es-PE" sz="2400" dirty="0" err="1" smtClean="0"/>
              <a:t>Supplied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r>
              <a:rPr lang="es-PE" sz="2400" dirty="0" smtClean="0"/>
              <a:t>15.-System </a:t>
            </a:r>
            <a:r>
              <a:rPr lang="es-PE" sz="2400" dirty="0" err="1" smtClean="0"/>
              <a:t>Interrupted</a:t>
            </a:r>
            <a:r>
              <a:rPr lang="es-PE" sz="2400" dirty="0" smtClean="0"/>
              <a:t> </a:t>
            </a:r>
            <a:r>
              <a:rPr lang="es-PE" sz="2400" dirty="0" err="1" smtClean="0"/>
              <a:t>Energy</a:t>
            </a:r>
            <a:r>
              <a:rPr lang="es-PE" sz="2400" dirty="0" smtClean="0"/>
              <a:t> </a:t>
            </a:r>
            <a:r>
              <a:rPr lang="es-PE" sz="2400" dirty="0" err="1" smtClean="0"/>
              <a:t>Assessment</a:t>
            </a:r>
            <a:r>
              <a:rPr lang="es-PE" sz="2400" dirty="0" smtClean="0"/>
              <a:t> </a:t>
            </a:r>
            <a:r>
              <a:rPr lang="es-PE" sz="2400" dirty="0" err="1" smtClean="0"/>
              <a:t>Rate</a:t>
            </a:r>
            <a:r>
              <a:rPr lang="es-PE" sz="2400" dirty="0" smtClean="0"/>
              <a:t> </a:t>
            </a:r>
            <a:r>
              <a:rPr lang="es-PE" sz="2400" dirty="0" err="1" smtClean="0"/>
              <a:t>Index</a:t>
            </a:r>
            <a:r>
              <a:rPr lang="es-PE" sz="2400" dirty="0" smtClean="0"/>
              <a:t>.</a:t>
            </a:r>
          </a:p>
          <a:p>
            <a:pPr marL="624078" indent="-514350">
              <a:buNone/>
            </a:pPr>
            <a:endParaRPr lang="es-PE" sz="2400" dirty="0" smtClean="0"/>
          </a:p>
          <a:p>
            <a:pPr marL="624078" indent="-514350">
              <a:buNone/>
            </a:pPr>
            <a:endParaRPr lang="es-PE" sz="2400" dirty="0"/>
          </a:p>
        </p:txBody>
      </p:sp>
      <p:sp>
        <p:nvSpPr>
          <p:cNvPr id="6" name="5 Flecha derecha">
            <a:hlinkClick r:id="rId2" action="ppaction://hlinkfile"/>
          </p:cNvPr>
          <p:cNvSpPr/>
          <p:nvPr/>
        </p:nvSpPr>
        <p:spPr>
          <a:xfrm>
            <a:off x="7020272" y="6021288"/>
            <a:ext cx="129614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616950" cy="3168352"/>
          </a:xfrm>
        </p:spPr>
        <p:txBody>
          <a:bodyPr/>
          <a:lstStyle/>
          <a:p>
            <a:r>
              <a:rPr lang="es-PE" dirty="0" smtClean="0"/>
              <a:t>Etap.com</a:t>
            </a:r>
          </a:p>
          <a:p>
            <a:r>
              <a:rPr lang="es-PE" dirty="0" err="1" smtClean="0"/>
              <a:t>Support</a:t>
            </a:r>
            <a:endParaRPr lang="es-PE" dirty="0" smtClean="0"/>
          </a:p>
          <a:p>
            <a:r>
              <a:rPr lang="es-PE" dirty="0" err="1" smtClean="0"/>
              <a:t>Reliability</a:t>
            </a:r>
            <a:r>
              <a:rPr lang="es-PE" dirty="0" smtClean="0"/>
              <a:t> </a:t>
            </a:r>
            <a:r>
              <a:rPr lang="es-PE" dirty="0" err="1" smtClean="0"/>
              <a:t>Assessment</a:t>
            </a:r>
            <a:r>
              <a:rPr lang="es-PE" dirty="0" smtClean="0"/>
              <a:t> Video</a:t>
            </a:r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VIDEO DE 8 MINUTOS EN INGLES</a:t>
            </a:r>
            <a:endParaRPr lang="es-PE" dirty="0"/>
          </a:p>
        </p:txBody>
      </p:sp>
      <p:sp>
        <p:nvSpPr>
          <p:cNvPr id="4" name="3 Flecha derecha">
            <a:hlinkClick r:id="rId2" action="ppaction://hlinkfile"/>
          </p:cNvPr>
          <p:cNvSpPr/>
          <p:nvPr/>
        </p:nvSpPr>
        <p:spPr>
          <a:xfrm>
            <a:off x="6876256" y="5589240"/>
            <a:ext cx="129614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317</TotalTime>
  <Words>491</Words>
  <Application>Microsoft Office PowerPoint</Application>
  <PresentationFormat>Presentación en pantalla (4:3)</PresentationFormat>
  <Paragraphs>104</Paragraphs>
  <Slides>11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Default Design</vt:lpstr>
      <vt:lpstr>Diapositiva 1</vt:lpstr>
      <vt:lpstr>ETAP ofrece el modulo de evaluación de un sistema eléctrico con los siguientes objetivos: </vt:lpstr>
      <vt:lpstr>Diapositiva 3</vt:lpstr>
      <vt:lpstr>INDICES BASICOS DE CONFIABILIDAD</vt:lpstr>
      <vt:lpstr>ANALISIS DE CONFIABILIDAD PARA UN                   SISTEMA DE DISTRIBUCIÓN</vt:lpstr>
      <vt:lpstr>ANALISIS DE CONFIABILIDAD PARA UN SISTEMA DE DISTRIBUCION</vt:lpstr>
      <vt:lpstr>Diapositiva 7</vt:lpstr>
      <vt:lpstr>Diapositiva 8</vt:lpstr>
      <vt:lpstr>Diapositiva 9</vt:lpstr>
      <vt:lpstr>VIDEO DE 8 MINUTOS EN INGLES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 SYSTEM  RELIABILITY ANALYSIS ETAP</dc:title>
  <dc:creator>USER</dc:creator>
  <cp:lastModifiedBy>GILBERTO LUY</cp:lastModifiedBy>
  <cp:revision>28</cp:revision>
  <dcterms:created xsi:type="dcterms:W3CDTF">2012-02-04T00:57:08Z</dcterms:created>
  <dcterms:modified xsi:type="dcterms:W3CDTF">2012-02-10T19:02:55Z</dcterms:modified>
</cp:coreProperties>
</file>